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0"/>
  </p:notesMasterIdLst>
  <p:sldIdLst>
    <p:sldId id="258" r:id="rId2"/>
    <p:sldId id="342" r:id="rId3"/>
    <p:sldId id="343" r:id="rId4"/>
    <p:sldId id="263" r:id="rId5"/>
    <p:sldId id="344" r:id="rId6"/>
    <p:sldId id="309" r:id="rId7"/>
    <p:sldId id="310" r:id="rId8"/>
    <p:sldId id="311" r:id="rId9"/>
    <p:sldId id="312" r:id="rId10"/>
    <p:sldId id="313" r:id="rId11"/>
    <p:sldId id="345" r:id="rId12"/>
    <p:sldId id="347" r:id="rId13"/>
    <p:sldId id="348" r:id="rId14"/>
    <p:sldId id="349" r:id="rId15"/>
    <p:sldId id="350" r:id="rId16"/>
    <p:sldId id="351" r:id="rId17"/>
    <p:sldId id="352" r:id="rId18"/>
    <p:sldId id="346"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70" r:id="rId36"/>
    <p:sldId id="369" r:id="rId37"/>
    <p:sldId id="371" r:id="rId38"/>
    <p:sldId id="3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2"/>
  </p:normalViewPr>
  <p:slideViewPr>
    <p:cSldViewPr snapToGrid="0" snapToObjects="1" showGuides="1">
      <p:cViewPr varScale="1">
        <p:scale>
          <a:sx n="119" d="100"/>
          <a:sy n="119" d="100"/>
        </p:scale>
        <p:origin x="312" y="184"/>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11: Logistic Regression Extensions </a:t>
            </a:r>
            <a:br>
              <a:rPr lang="en-US" dirty="0"/>
            </a:br>
            <a:r>
              <a:rPr lang="en-US" dirty="0"/>
              <a:t>and Evaluating Classification</a:t>
            </a:r>
            <a:br>
              <a:rPr lang="en-US" dirty="0"/>
            </a:br>
            <a:endParaRPr lang="en-US" dirty="0"/>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sp>
        <p:nvSpPr>
          <p:cNvPr id="3" name="Content Placeholder 2"/>
          <p:cNvSpPr>
            <a:spLocks noGrp="1"/>
          </p:cNvSpPr>
          <p:nvPr>
            <p:ph idx="1"/>
          </p:nvPr>
        </p:nvSpPr>
        <p:spPr/>
        <p:txBody>
          <a:bodyPr/>
          <a:lstStyle/>
          <a:p>
            <a:pPr>
              <a:spcAft>
                <a:spcPts val="1200"/>
              </a:spcAft>
            </a:pPr>
            <a:r>
              <a:rPr lang="en-US" sz="2400" dirty="0"/>
              <a:t>In the previous plot, which classification boundary performs better?  How can you tell?  How would you make this determination in an actual data example? </a:t>
            </a:r>
          </a:p>
          <a:p>
            <a:pPr>
              <a:spcAft>
                <a:spcPts val="1200"/>
              </a:spcAft>
            </a:pPr>
            <a:r>
              <a:rPr lang="en-US" sz="2400" dirty="0"/>
              <a:t>We could determine the misclassification rates in left out validation or test set(s)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694" y="3288901"/>
            <a:ext cx="3098657" cy="3126931"/>
          </a:xfrm>
          <a:prstGeom prst="rect">
            <a:avLst/>
          </a:prstGeom>
          <a:ln>
            <a:noFill/>
          </a:ln>
        </p:spPr>
      </p:pic>
    </p:spTree>
    <p:extLst>
      <p:ext uri="{BB962C8B-B14F-4D97-AF65-F5344CB8AC3E}">
        <p14:creationId xmlns:p14="http://schemas.microsoft.com/office/powerpoint/2010/main" val="157357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p:spTree>
    <p:extLst>
      <p:ext uri="{BB962C8B-B14F-4D97-AF65-F5344CB8AC3E}">
        <p14:creationId xmlns:p14="http://schemas.microsoft.com/office/powerpoint/2010/main" val="2263537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p:txBody>
          <a:bodyPr/>
          <a:lstStyle/>
          <a:p>
            <a:r>
              <a:rPr lang="en-US" dirty="0"/>
              <a:t>Based on the Likelihood framework, a loss function can be determined based on the likelihood function. </a:t>
            </a:r>
          </a:p>
          <a:p>
            <a:endParaRPr lang="en-US" sz="2400" dirty="0"/>
          </a:p>
          <a:p>
            <a:r>
              <a:rPr lang="en-US" dirty="0"/>
              <a:t>We saw in linear regression that maximizing the log-likelihood is equivalent to minimizing the sum of squares error: </a:t>
            </a:r>
            <a:endParaRPr lang="en-US" sz="2400" dirty="0">
              <a:effectLst/>
            </a:endParaRPr>
          </a:p>
        </p:txBody>
      </p:sp>
      <p:pic>
        <p:nvPicPr>
          <p:cNvPr id="6" name="Picture 5">
            <a:extLst>
              <a:ext uri="{FF2B5EF4-FFF2-40B4-BE49-F238E27FC236}">
                <a16:creationId xmlns:a16="http://schemas.microsoft.com/office/drawing/2014/main" id="{0CDB3965-8008-A04F-811D-5BCE56E89E2D}"/>
              </a:ext>
            </a:extLst>
          </p:cNvPr>
          <p:cNvPicPr>
            <a:picLocks noChangeAspect="1"/>
          </p:cNvPicPr>
          <p:nvPr/>
        </p:nvPicPr>
        <p:blipFill>
          <a:blip r:embed="rId2"/>
          <a:stretch>
            <a:fillRect/>
          </a:stretch>
        </p:blipFill>
        <p:spPr>
          <a:xfrm>
            <a:off x="833415" y="3633094"/>
            <a:ext cx="10793505" cy="1261310"/>
          </a:xfrm>
          <a:prstGeom prst="rect">
            <a:avLst/>
          </a:prstGeom>
        </p:spPr>
      </p:pic>
    </p:spTree>
    <p:extLst>
      <p:ext uri="{BB962C8B-B14F-4D97-AF65-F5344CB8AC3E}">
        <p14:creationId xmlns:p14="http://schemas.microsoft.com/office/powerpoint/2010/main" val="45373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a:xfrm>
            <a:off x="833415" y="1177758"/>
            <a:ext cx="10327008" cy="4717433"/>
          </a:xfrm>
        </p:spPr>
        <p:txBody>
          <a:bodyPr/>
          <a:lstStyle/>
          <a:p>
            <a:r>
              <a:rPr lang="en-US" dirty="0"/>
              <a:t>And a regularization approach was to add a penalty factor to this equation. Which for Ridge Regression becomes:</a:t>
            </a:r>
          </a:p>
          <a:p>
            <a:endParaRPr lang="en-US" dirty="0"/>
          </a:p>
          <a:p>
            <a:endParaRPr lang="en-US" dirty="0"/>
          </a:p>
          <a:p>
            <a:endParaRPr lang="en-US" dirty="0"/>
          </a:p>
          <a:p>
            <a:endParaRPr lang="en-US" dirty="0"/>
          </a:p>
          <a:p>
            <a:r>
              <a:rPr lang="en-US" dirty="0"/>
              <a:t>Note: this penalty </a:t>
            </a:r>
            <a:r>
              <a:rPr lang="en-US" i="1" dirty="0"/>
              <a:t>shrinks </a:t>
            </a:r>
            <a:r>
              <a:rPr lang="en-US" dirty="0"/>
              <a:t>the estimates towards zero, and had the analogue of using a Normal prior centered at zero in the Bayesian paradigm. </a:t>
            </a:r>
          </a:p>
          <a:p>
            <a:endParaRPr lang="en-US" dirty="0">
              <a:effectLst/>
            </a:endParaRPr>
          </a:p>
        </p:txBody>
      </p:sp>
      <p:pic>
        <p:nvPicPr>
          <p:cNvPr id="4" name="Picture 3">
            <a:extLst>
              <a:ext uri="{FF2B5EF4-FFF2-40B4-BE49-F238E27FC236}">
                <a16:creationId xmlns:a16="http://schemas.microsoft.com/office/drawing/2014/main" id="{88FF9A7D-BF37-6442-9D13-1C9A3DEBEC6A}"/>
              </a:ext>
            </a:extLst>
          </p:cNvPr>
          <p:cNvPicPr>
            <a:picLocks noChangeAspect="1"/>
          </p:cNvPicPr>
          <p:nvPr/>
        </p:nvPicPr>
        <p:blipFill>
          <a:blip r:embed="rId2"/>
          <a:stretch>
            <a:fillRect/>
          </a:stretch>
        </p:blipFill>
        <p:spPr>
          <a:xfrm>
            <a:off x="2758739" y="2316181"/>
            <a:ext cx="6654202" cy="1330840"/>
          </a:xfrm>
          <a:prstGeom prst="rect">
            <a:avLst/>
          </a:prstGeom>
        </p:spPr>
      </p:pic>
    </p:spTree>
    <p:extLst>
      <p:ext uri="{BB962C8B-B14F-4D97-AF65-F5344CB8AC3E}">
        <p14:creationId xmlns:p14="http://schemas.microsoft.com/office/powerpoint/2010/main" val="29878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in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717433"/>
              </a:xfrm>
            </p:spPr>
            <p:txBody>
              <a:bodyPr/>
              <a:lstStyle/>
              <a:p>
                <a:r>
                  <a:rPr lang="en-US" dirty="0"/>
                  <a:t>A similar approach can be used in logistic regression. Here, maximizing the log-likelihood is equivalent to minimizing the following loss function:</a:t>
                </a:r>
              </a:p>
              <a:p>
                <a:endParaRPr lang="en-US" dirty="0">
                  <a:effectLst/>
                </a:endParaRPr>
              </a:p>
              <a:p>
                <a:endParaRPr lang="en-US" dirty="0">
                  <a:effectLst/>
                </a:endParaRPr>
              </a:p>
              <a:p>
                <a:r>
                  <a:rPr lang="en-US" dirty="0"/>
                  <a:t>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r>
                                  <a:rPr lang="en-US" i="1" dirty="0">
                                    <a:latin typeface="Cambria Math" panose="02040503050406030204" pitchFamily="18" charset="0"/>
                                  </a:rPr>
                                  <m:t>𝑖</m:t>
                                </m:r>
                              </m:sub>
                            </m:sSub>
                            <m:r>
                              <a:rPr lang="en-US" i="1" dirty="0">
                                <a:latin typeface="Cambria Math" panose="02040503050406030204" pitchFamily="18" charset="0"/>
                              </a:rPr>
                              <m:t>+…</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𝐽</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𝐽</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sup>
                        </m:sSup>
                      </m:den>
                    </m:f>
                  </m:oMath>
                </a14:m>
                <a:endParaRPr lang="en-US" dirty="0"/>
              </a:p>
              <a:p>
                <a:r>
                  <a:rPr lang="en-US" dirty="0"/>
                  <a:t>Why is this a good loss function to minimize? Where does this come from? </a:t>
                </a:r>
              </a:p>
              <a:p>
                <a:r>
                  <a:rPr lang="en-US" dirty="0"/>
                  <a:t>The log-likelihood for independent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b="0" i="0" smtClean="0">
                        <a:latin typeface="Cambria Math" panose="02040503050406030204" pitchFamily="18" charset="0"/>
                      </a:rPr>
                      <m:t>Bern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i="1" dirty="0"/>
                  <a:t>.</a:t>
                </a:r>
                <a:endParaRPr lang="en-US" dirty="0"/>
              </a:p>
              <a:p>
                <a:endParaRPr lang="en-US" dirty="0"/>
              </a:p>
              <a:p>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1229" t="-1344" r="-1720" b="-16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375A5C9-CA4F-1E44-A8E3-D50B674A3838}"/>
                  </a:ext>
                </a:extLst>
              </p:cNvPr>
              <p:cNvSpPr txBox="1"/>
              <p:nvPr/>
            </p:nvSpPr>
            <p:spPr>
              <a:xfrm>
                <a:off x="7492257" y="4224994"/>
                <a:ext cx="10419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p:sp>
            <p:nvSpPr>
              <p:cNvPr id="4" name="TextBox 3">
                <a:extLst>
                  <a:ext uri="{FF2B5EF4-FFF2-40B4-BE49-F238E27FC236}">
                    <a16:creationId xmlns:a16="http://schemas.microsoft.com/office/drawing/2014/main" id="{6375A5C9-CA4F-1E44-A8E3-D50B674A3838}"/>
                  </a:ext>
                </a:extLst>
              </p:cNvPr>
              <p:cNvSpPr txBox="1">
                <a:spLocks noRot="1" noChangeAspect="1" noMove="1" noResize="1" noEditPoints="1" noAdjustHandles="1" noChangeArrowheads="1" noChangeShapeType="1" noTextEdit="1"/>
              </p:cNvSpPr>
              <p:nvPr/>
            </p:nvSpPr>
            <p:spPr>
              <a:xfrm>
                <a:off x="7492257" y="4224994"/>
                <a:ext cx="104196" cy="276999"/>
              </a:xfrm>
              <a:prstGeom prst="rect">
                <a:avLst/>
              </a:prstGeom>
              <a:blipFill>
                <a:blip r:embed="rId3"/>
                <a:stretch>
                  <a:fillRect l="-77778" t="-9091" r="-77778" b="-3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0DF0156-484C-ED43-ADF6-A4A820C67A69}"/>
                  </a:ext>
                </a:extLst>
              </p:cNvPr>
              <p:cNvSpPr/>
              <p:nvPr/>
            </p:nvSpPr>
            <p:spPr>
              <a:xfrm>
                <a:off x="2815183" y="2435916"/>
                <a:ext cx="636347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0"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e>
                      </m:d>
                      <m:r>
                        <a:rPr lang="en-US" sz="2400" i="1">
                          <a:latin typeface="Cambria Math" panose="02040503050406030204" pitchFamily="18" charset="0"/>
                        </a:rPr>
                        <m:t> </m:t>
                      </m:r>
                    </m:oMath>
                  </m:oMathPara>
                </a14:m>
                <a:endParaRPr lang="en-US" sz="2400" dirty="0"/>
              </a:p>
            </p:txBody>
          </p:sp>
        </mc:Choice>
        <mc:Fallback>
          <p:sp>
            <p:nvSpPr>
              <p:cNvPr id="5" name="Rectangle 4">
                <a:extLst>
                  <a:ext uri="{FF2B5EF4-FFF2-40B4-BE49-F238E27FC236}">
                    <a16:creationId xmlns:a16="http://schemas.microsoft.com/office/drawing/2014/main" id="{80DF0156-484C-ED43-ADF6-A4A820C67A69}"/>
                  </a:ext>
                </a:extLst>
              </p:cNvPr>
              <p:cNvSpPr>
                <a:spLocks noRot="1" noChangeAspect="1" noMove="1" noResize="1" noEditPoints="1" noAdjustHandles="1" noChangeArrowheads="1" noChangeShapeType="1" noTextEdit="1"/>
              </p:cNvSpPr>
              <p:nvPr/>
            </p:nvSpPr>
            <p:spPr>
              <a:xfrm>
                <a:off x="2815183" y="2435916"/>
                <a:ext cx="6363472" cy="1100558"/>
              </a:xfrm>
              <a:prstGeom prst="rect">
                <a:avLst/>
              </a:prstGeom>
              <a:blipFill>
                <a:blip r:embed="rId4"/>
                <a:stretch>
                  <a:fillRect t="-109302" b="-165116"/>
                </a:stretch>
              </a:blipFill>
            </p:spPr>
            <p:txBody>
              <a:bodyPr/>
              <a:lstStyle/>
              <a:p>
                <a:r>
                  <a:rPr lang="en-US">
                    <a:noFill/>
                  </a:rPr>
                  <a:t> </a:t>
                </a:r>
              </a:p>
            </p:txBody>
          </p:sp>
        </mc:Fallback>
      </mc:AlternateContent>
    </p:spTree>
    <p:extLst>
      <p:ext uri="{BB962C8B-B14F-4D97-AF65-F5344CB8AC3E}">
        <p14:creationId xmlns:p14="http://schemas.microsoft.com/office/powerpoint/2010/main" val="27938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246962" cy="4717433"/>
              </a:xfrm>
            </p:spPr>
            <p:txBody>
              <a:bodyPr/>
              <a:lstStyle/>
              <a:p>
                <a:r>
                  <a:rPr lang="en-US" sz="2600" dirty="0"/>
                  <a:t>A penalty factor can then be added to this loss function and results in a new loss function that penalizes large values of the parameters: </a:t>
                </a:r>
              </a:p>
              <a:p>
                <a:endParaRPr lang="en-US" sz="2600" dirty="0">
                  <a:effectLst/>
                </a:endParaRPr>
              </a:p>
              <a:p>
                <a:endParaRPr lang="en-US" sz="2600" dirty="0"/>
              </a:p>
              <a:p>
                <a:endParaRPr lang="en-US" sz="2600" dirty="0">
                  <a:effectLst/>
                </a:endParaRPr>
              </a:p>
              <a:p>
                <a:r>
                  <a:rPr lang="en-US" sz="2600" dirty="0"/>
                  <a:t>The result is just like in linear regression: shrink the parameter estimates towards zero. </a:t>
                </a:r>
              </a:p>
              <a:p>
                <a:r>
                  <a:rPr lang="en-US" sz="2600" dirty="0"/>
                  <a:t>In practice, the intercept is usually not part of the penalty factor.</a:t>
                </a:r>
              </a:p>
              <a:p>
                <a:r>
                  <a:rPr lang="en-US" sz="2600" dirty="0"/>
                  <a:t>Note: the </a:t>
                </a:r>
                <a:r>
                  <a:rPr lang="en-US" sz="2600" dirty="0" err="1"/>
                  <a:t>sklearn</a:t>
                </a:r>
                <a:r>
                  <a:rPr lang="en-US" sz="2600" dirty="0"/>
                  <a:t> package uses a different tuning parameter: instead of </a:t>
                </a:r>
                <a14:m>
                  <m:oMath xmlns:m="http://schemas.openxmlformats.org/officeDocument/2006/math">
                    <m:r>
                      <a:rPr lang="en-US" sz="2600" i="1">
                        <a:latin typeface="Cambria Math" panose="02040503050406030204" pitchFamily="18" charset="0"/>
                      </a:rPr>
                      <m:t>𝜆</m:t>
                    </m:r>
                  </m:oMath>
                </a14:m>
                <a:r>
                  <a:rPr lang="el-GR" sz="2600" dirty="0"/>
                  <a:t> </a:t>
                </a:r>
                <a:r>
                  <a:rPr lang="en-US" sz="2600" dirty="0"/>
                  <a:t>they use a constant that is essentially </a:t>
                </a:r>
                <a14:m>
                  <m:oMath xmlns:m="http://schemas.openxmlformats.org/officeDocument/2006/math">
                    <m:r>
                      <a:rPr lang="en-US" sz="2600" b="0" i="1" smtClean="0">
                        <a:latin typeface="Cambria Math" panose="02040503050406030204" pitchFamily="18" charset="0"/>
                      </a:rPr>
                      <m:t>𝐶</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i="1">
                            <a:latin typeface="Cambria Math" panose="02040503050406030204" pitchFamily="18" charset="0"/>
                          </a:rPr>
                          <m:t>𝜆</m:t>
                        </m:r>
                      </m:den>
                    </m:f>
                  </m:oMath>
                </a14:m>
                <a:r>
                  <a:rPr lang="el-GR" sz="2600" dirty="0"/>
                  <a:t>. </a:t>
                </a:r>
              </a:p>
              <a:p>
                <a:endParaRPr lang="en-US" sz="2600" dirty="0"/>
              </a:p>
              <a:p>
                <a:endParaRPr lang="en-US" sz="26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246962" cy="4717433"/>
              </a:xfrm>
              <a:blipFill>
                <a:blip r:embed="rId2"/>
                <a:stretch>
                  <a:fillRect l="-991" t="-1075" b="-10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951CE037-34A6-6642-939C-064D3D37F7CE}"/>
                  </a:ext>
                </a:extLst>
              </p:cNvPr>
              <p:cNvSpPr/>
              <p:nvPr/>
            </p:nvSpPr>
            <p:spPr>
              <a:xfrm>
                <a:off x="2775159" y="2181602"/>
                <a:ext cx="6363473"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0"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e>
                      </m:d>
                      <m:r>
                        <a:rPr lang="en-US" sz="2400" i="1">
                          <a:latin typeface="Cambria Math" panose="02040503050406030204" pitchFamily="18" charset="0"/>
                        </a:rPr>
                        <m:t> </m:t>
                      </m:r>
                    </m:oMath>
                  </m:oMathPara>
                </a14:m>
                <a:endParaRPr lang="en-US" sz="2400" dirty="0"/>
              </a:p>
            </p:txBody>
          </p:sp>
        </mc:Choice>
        <mc:Fallback>
          <p:sp>
            <p:nvSpPr>
              <p:cNvPr id="5" name="Rectangle 4">
                <a:extLst>
                  <a:ext uri="{FF2B5EF4-FFF2-40B4-BE49-F238E27FC236}">
                    <a16:creationId xmlns:a16="http://schemas.microsoft.com/office/drawing/2014/main" id="{951CE037-34A6-6642-939C-064D3D37F7CE}"/>
                  </a:ext>
                </a:extLst>
              </p:cNvPr>
              <p:cNvSpPr>
                <a:spLocks noRot="1" noChangeAspect="1" noMove="1" noResize="1" noEditPoints="1" noAdjustHandles="1" noChangeArrowheads="1" noChangeShapeType="1" noTextEdit="1"/>
              </p:cNvSpPr>
              <p:nvPr/>
            </p:nvSpPr>
            <p:spPr>
              <a:xfrm>
                <a:off x="2775159" y="2181602"/>
                <a:ext cx="6363473" cy="1100558"/>
              </a:xfrm>
              <a:prstGeom prst="rect">
                <a:avLst/>
              </a:prstGeom>
              <a:blipFill>
                <a:blip r:embed="rId3"/>
                <a:stretch>
                  <a:fillRect t="-106897" b="-163218"/>
                </a:stretch>
              </a:blipFill>
            </p:spPr>
            <p:txBody>
              <a:bodyPr/>
              <a:lstStyle/>
              <a:p>
                <a:r>
                  <a:rPr lang="en-US">
                    <a:noFill/>
                  </a:rPr>
                  <a:t> </a:t>
                </a:r>
              </a:p>
            </p:txBody>
          </p:sp>
        </mc:Fallback>
      </mc:AlternateContent>
    </p:spTree>
    <p:extLst>
      <p:ext uri="{BB962C8B-B14F-4D97-AF65-F5344CB8AC3E}">
        <p14:creationId xmlns:p14="http://schemas.microsoft.com/office/powerpoint/2010/main" val="2231793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Let’s see how this plays out in an example in logistic regression. </a:t>
            </a:r>
            <a:endParaRPr lang="en-US" dirty="0">
              <a:effectLst/>
            </a:endParaRPr>
          </a:p>
        </p:txBody>
      </p:sp>
      <p:pic>
        <p:nvPicPr>
          <p:cNvPr id="1025" name="Picture 1" descr="page29image8004576">
            <a:extLst>
              <a:ext uri="{FF2B5EF4-FFF2-40B4-BE49-F238E27FC236}">
                <a16:creationId xmlns:a16="http://schemas.microsoft.com/office/drawing/2014/main" id="{E524BAE1-4080-F842-8455-8E35C5F9B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92" y="2245331"/>
            <a:ext cx="5821024" cy="30174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30image3802208">
            <a:extLst>
              <a:ext uri="{FF2B5EF4-FFF2-40B4-BE49-F238E27FC236}">
                <a16:creationId xmlns:a16="http://schemas.microsoft.com/office/drawing/2014/main" id="{C588B866-0BB1-CC43-A4B9-D6E230DD7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179" y="1748117"/>
            <a:ext cx="5001367" cy="469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62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Regularization in Logistic Regression: tuning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a:stretch>
              </a:blipFill>
            </p:spPr>
            <p:txBody>
              <a:bodyPr/>
              <a:lstStyle/>
              <a:p>
                <a:r>
                  <a:rPr lang="en-US">
                    <a:noFill/>
                  </a:rPr>
                  <a:t> </a:t>
                </a:r>
              </a:p>
            </p:txBody>
          </p:sp>
        </mc:Fallback>
      </mc:AlternateContent>
      <p:sp>
        <p:nvSpPr>
          <p:cNvPr id="3" name="Content Placeholder 2"/>
          <p:cNvSpPr>
            <a:spLocks noGrp="1"/>
          </p:cNvSpPr>
          <p:nvPr>
            <p:ph idx="1"/>
          </p:nvPr>
        </p:nvSpPr>
        <p:spPr>
          <a:xfrm>
            <a:off x="833415" y="1177758"/>
            <a:ext cx="10327008" cy="4717433"/>
          </a:xfrm>
        </p:spPr>
        <p:txBody>
          <a:bodyPr/>
          <a:lstStyle/>
          <a:p>
            <a:r>
              <a:rPr lang="en-US" dirty="0"/>
              <a:t>Just like in linear regression, the shrinkage factor must be chosen. How should we go about doing this? </a:t>
            </a:r>
          </a:p>
          <a:p>
            <a:endParaRPr lang="en-US" dirty="0"/>
          </a:p>
          <a:p>
            <a:r>
              <a:rPr lang="en-US" dirty="0"/>
              <a:t>Through building multiple training and test sets (through k-fold or random subsets), we can select the best shrinkage factor to mimic out-of-sample prediction. </a:t>
            </a:r>
          </a:p>
          <a:p>
            <a:endParaRPr lang="en-US" dirty="0"/>
          </a:p>
          <a:p>
            <a:r>
              <a:rPr lang="en-US" dirty="0"/>
              <a:t>How could we measure how well each model fits the test set? We could measure this based on the proposed loss function! </a:t>
            </a:r>
            <a:endParaRPr lang="en-US" dirty="0">
              <a:effectLst/>
            </a:endParaRPr>
          </a:p>
        </p:txBody>
      </p:sp>
    </p:spTree>
    <p:extLst>
      <p:ext uri="{BB962C8B-B14F-4D97-AF65-F5344CB8AC3E}">
        <p14:creationId xmlns:p14="http://schemas.microsoft.com/office/powerpoint/2010/main" val="2278496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TextBox 2">
            <a:extLst>
              <a:ext uri="{FF2B5EF4-FFF2-40B4-BE49-F238E27FC236}">
                <a16:creationId xmlns:a16="http://schemas.microsoft.com/office/drawing/2014/main" id="{38474703-96C3-F343-BDCB-33A59F168F0A}"/>
              </a:ext>
            </a:extLst>
          </p:cNvPr>
          <p:cNvSpPr txBox="1"/>
          <p:nvPr/>
        </p:nvSpPr>
        <p:spPr>
          <a:xfrm>
            <a:off x="5206701" y="3270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2791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more than 2 Classes </a:t>
            </a:r>
            <a:endParaRPr lang="en-US" dirty="0">
              <a:effectLst/>
            </a:endParaRPr>
          </a:p>
        </p:txBody>
      </p:sp>
      <p:sp>
        <p:nvSpPr>
          <p:cNvPr id="3" name="Content Placeholder 2"/>
          <p:cNvSpPr>
            <a:spLocks noGrp="1"/>
          </p:cNvSpPr>
          <p:nvPr>
            <p:ph idx="1"/>
          </p:nvPr>
        </p:nvSpPr>
        <p:spPr>
          <a:xfrm>
            <a:off x="833415" y="1177758"/>
            <a:ext cx="10327008" cy="4868040"/>
          </a:xfrm>
        </p:spPr>
        <p:txBody>
          <a:bodyPr/>
          <a:lstStyle/>
          <a:p>
            <a:r>
              <a:rPr lang="en-US" sz="2600" dirty="0"/>
              <a:t>There are several extensions to standard logistic regression when the response variable Y has more than 2 categories. The two most common are: </a:t>
            </a:r>
          </a:p>
          <a:p>
            <a:pPr marL="1257270" lvl="1" indent="-514350">
              <a:buFont typeface="+mj-lt"/>
              <a:buAutoNum type="arabicPeriod"/>
            </a:pPr>
            <a:r>
              <a:rPr lang="en-US" sz="2600" dirty="0"/>
              <a:t>ordinal logistic regression</a:t>
            </a:r>
          </a:p>
          <a:p>
            <a:pPr marL="1257270" lvl="1" indent="-514350">
              <a:buFont typeface="+mj-lt"/>
              <a:buAutoNum type="arabicPeriod"/>
            </a:pPr>
            <a:r>
              <a:rPr lang="en-US" sz="2600" dirty="0"/>
              <a:t>multinomial logistic regression. </a:t>
            </a:r>
          </a:p>
          <a:p>
            <a:r>
              <a:rPr lang="en-US" sz="2600" dirty="0"/>
              <a:t>Ordinal logistic regression is used when the categories have a specific hierarchy (like class year: Freshman, Sophomore, Junior, Senior; or a 7-point rating scale from strongly disagree to strongly agree). </a:t>
            </a:r>
          </a:p>
          <a:p>
            <a:endParaRPr lang="en-US" sz="2600" dirty="0"/>
          </a:p>
          <a:p>
            <a:r>
              <a:rPr lang="en-US" sz="2600" dirty="0"/>
              <a:t>Multinomial logistic regression is used when the categories have no inherent order (like eye color: blue, green, brown, hazel, et...). </a:t>
            </a:r>
            <a:endParaRPr lang="en-US" sz="2600" dirty="0">
              <a:effectLst/>
            </a:endParaRPr>
          </a:p>
        </p:txBody>
      </p:sp>
    </p:spTree>
    <p:extLst>
      <p:ext uri="{BB962C8B-B14F-4D97-AF65-F5344CB8AC3E}">
        <p14:creationId xmlns:p14="http://schemas.microsoft.com/office/powerpoint/2010/main" val="421019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a:xfrm>
            <a:off x="833415" y="811161"/>
            <a:ext cx="10327008" cy="4675239"/>
          </a:xfrm>
        </p:spPr>
        <p:txBody>
          <a:bodyPr/>
          <a:lstStyle/>
          <a:p>
            <a:r>
              <a:rPr lang="en-US" sz="2000" b="1" dirty="0"/>
              <a:t>Quizzes: </a:t>
            </a:r>
          </a:p>
          <a:p>
            <a:r>
              <a:rPr lang="en-US" sz="2000" b="1" dirty="0"/>
              <a:t>	-</a:t>
            </a:r>
          </a:p>
          <a:p>
            <a:r>
              <a:rPr lang="en-US" sz="2000" b="1" dirty="0" err="1"/>
              <a:t>Homeworks</a:t>
            </a:r>
            <a:r>
              <a:rPr lang="en-US" sz="2000" b="1" dirty="0"/>
              <a:t>:</a:t>
            </a:r>
          </a:p>
          <a:p>
            <a:r>
              <a:rPr lang="en-US" sz="2000" b="1" dirty="0"/>
              <a:t>	- </a:t>
            </a:r>
            <a:endParaRPr lang="en-US" sz="2000" dirty="0"/>
          </a:p>
          <a:p>
            <a:r>
              <a:rPr lang="en-US" sz="2000" b="1" dirty="0"/>
              <a:t>Projects: </a:t>
            </a:r>
          </a:p>
          <a:p>
            <a:r>
              <a:rPr lang="en-US" sz="2000" b="1" dirty="0"/>
              <a:t>	-</a:t>
            </a:r>
            <a:endParaRPr lang="en-US" sz="2000" dirty="0"/>
          </a:p>
          <a:p>
            <a:endParaRPr lang="en-US" sz="2000" dirty="0"/>
          </a:p>
          <a:p>
            <a:r>
              <a:rPr lang="en-US" sz="2000" dirty="0"/>
              <a:t> </a:t>
            </a:r>
          </a:p>
        </p:txBody>
      </p:sp>
      <p:sp>
        <p:nvSpPr>
          <p:cNvPr id="4" name="Slide Number Placeholder 3"/>
          <p:cNvSpPr>
            <a:spLocks noGrp="1"/>
          </p:cNvSpPr>
          <p:nvPr>
            <p:ph type="sldNum" sz="quarter" idx="12"/>
          </p:nvPr>
        </p:nvSpPr>
        <p:spPr/>
        <p:txBody>
          <a:bodyPr/>
          <a:lstStyle/>
          <a:p>
            <a:fld id="{8C616E8F-BF65-1643-9F00-FF84D0665BC6}" type="slidenum">
              <a:rPr lang="en-US" smtClean="0"/>
              <a:t>2</a:t>
            </a:fld>
            <a:endParaRPr lang="en-US"/>
          </a:p>
        </p:txBody>
      </p:sp>
    </p:spTree>
    <p:extLst>
      <p:ext uri="{BB962C8B-B14F-4D97-AF65-F5344CB8AC3E}">
        <p14:creationId xmlns:p14="http://schemas.microsoft.com/office/powerpoint/2010/main" val="204787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The most common approach to estimating a nominal (not-ordinal) categorical variable that has more than 2 classes. The first approach sets one of the categories in the response variable as the </a:t>
            </a:r>
            <a:r>
              <a:rPr lang="en-US" i="1" dirty="0"/>
              <a:t>reference </a:t>
            </a:r>
            <a:r>
              <a:rPr lang="en-US" dirty="0"/>
              <a:t>group, and then fits separate logistic regression models to predict the other cases based off of the reference group. For example we could attempt to predict a student’s concentration: </a:t>
            </a:r>
          </a:p>
          <a:p>
            <a:endParaRPr lang="en-US" dirty="0">
              <a:effectLst/>
            </a:endParaRPr>
          </a:p>
          <a:p>
            <a:endParaRPr lang="en-US" dirty="0"/>
          </a:p>
          <a:p>
            <a:endParaRPr lang="en-US" dirty="0">
              <a:effectLst/>
            </a:endParaRPr>
          </a:p>
          <a:p>
            <a:r>
              <a:rPr lang="en-US" dirty="0"/>
              <a:t>from predictors </a:t>
            </a:r>
            <a:r>
              <a:rPr lang="en-US" i="1" dirty="0"/>
              <a:t>x</a:t>
            </a:r>
            <a:r>
              <a:rPr lang="en-US" baseline="-25000" dirty="0"/>
              <a:t>1</a:t>
            </a:r>
            <a:r>
              <a:rPr lang="en-US" dirty="0"/>
              <a:t> number of </a:t>
            </a:r>
            <a:r>
              <a:rPr lang="en-US" dirty="0" err="1"/>
              <a:t>psets</a:t>
            </a:r>
            <a:r>
              <a:rPr lang="en-US" dirty="0"/>
              <a:t> per week and </a:t>
            </a:r>
            <a:r>
              <a:rPr lang="en-US" i="1" dirty="0"/>
              <a:t>x</a:t>
            </a:r>
            <a:r>
              <a:rPr lang="en-US" baseline="-25000" dirty="0"/>
              <a:t>2</a:t>
            </a:r>
            <a:r>
              <a:rPr lang="en-US" dirty="0"/>
              <a:t> how much time spent in Lamont Library. </a:t>
            </a:r>
          </a:p>
          <a:p>
            <a:endParaRPr lang="en-US" dirty="0">
              <a:effectLst/>
            </a:endParaRPr>
          </a:p>
        </p:txBody>
      </p:sp>
      <p:pic>
        <p:nvPicPr>
          <p:cNvPr id="4" name="Picture 3">
            <a:extLst>
              <a:ext uri="{FF2B5EF4-FFF2-40B4-BE49-F238E27FC236}">
                <a16:creationId xmlns:a16="http://schemas.microsoft.com/office/drawing/2014/main" id="{9B3D0F47-42D7-174B-A76A-0DC62DF170C0}"/>
              </a:ext>
            </a:extLst>
          </p:cNvPr>
          <p:cNvPicPr>
            <a:picLocks noChangeAspect="1"/>
          </p:cNvPicPr>
          <p:nvPr/>
        </p:nvPicPr>
        <p:blipFill>
          <a:blip r:embed="rId2"/>
          <a:stretch>
            <a:fillRect/>
          </a:stretch>
        </p:blipFill>
        <p:spPr>
          <a:xfrm>
            <a:off x="2771775" y="3822700"/>
            <a:ext cx="6178549" cy="1522395"/>
          </a:xfrm>
          <a:prstGeom prst="rect">
            <a:avLst/>
          </a:prstGeom>
        </p:spPr>
      </p:pic>
    </p:spTree>
    <p:extLst>
      <p:ext uri="{BB962C8B-B14F-4D97-AF65-F5344CB8AC3E}">
        <p14:creationId xmlns:p14="http://schemas.microsoft.com/office/powerpoint/2010/main" val="296782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(cont.)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could select the </a:t>
            </a:r>
            <a:r>
              <a:rPr lang="en-US" i="1" dirty="0"/>
              <a:t>y</a:t>
            </a:r>
            <a:r>
              <a:rPr lang="en-US" dirty="0"/>
              <a:t> = 3 case as the reference group (other concentration), and then fit two separate models: a model to predict </a:t>
            </a:r>
            <a:r>
              <a:rPr lang="en-US" i="1" dirty="0"/>
              <a:t>y </a:t>
            </a:r>
            <a:r>
              <a:rPr lang="en-US" dirty="0"/>
              <a:t>= 1 (CS) from</a:t>
            </a:r>
            <a:r>
              <a:rPr lang="en-US" i="1" dirty="0"/>
              <a:t> y </a:t>
            </a:r>
            <a:r>
              <a:rPr lang="en-US" dirty="0"/>
              <a:t>= 3 (others) and a separate model to predict </a:t>
            </a:r>
            <a:r>
              <a:rPr lang="en-US" i="1" dirty="0"/>
              <a:t>y </a:t>
            </a:r>
            <a:r>
              <a:rPr lang="en-US" dirty="0"/>
              <a:t>= 2 (Stat) from </a:t>
            </a:r>
            <a:r>
              <a:rPr lang="en-US" i="1" dirty="0"/>
              <a:t>y</a:t>
            </a:r>
            <a:r>
              <a:rPr lang="en-US" dirty="0"/>
              <a:t> = 3 (others). </a:t>
            </a:r>
          </a:p>
          <a:p>
            <a:endParaRPr lang="en-US" sz="900" dirty="0"/>
          </a:p>
          <a:p>
            <a:r>
              <a:rPr lang="en-US" dirty="0"/>
              <a:t>Ignoring interactions, how many parameters would need to be estimated? </a:t>
            </a:r>
          </a:p>
          <a:p>
            <a:endParaRPr lang="en-US" sz="900" dirty="0"/>
          </a:p>
          <a:p>
            <a:r>
              <a:rPr lang="en-US" dirty="0"/>
              <a:t>How could these models be used to estimate the probability of an individual falling in each concentration? </a:t>
            </a:r>
            <a:endParaRPr lang="en-US" dirty="0">
              <a:effectLst/>
            </a:endParaRPr>
          </a:p>
        </p:txBody>
      </p:sp>
    </p:spTree>
    <p:extLst>
      <p:ext uri="{BB962C8B-B14F-4D97-AF65-F5344CB8AC3E}">
        <p14:creationId xmlns:p14="http://schemas.microsoft.com/office/powerpoint/2010/main" val="60137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sz="2600" dirty="0"/>
              <a:t>The default multiclass logistic regression model is called the ’One vs. Rest’ approach. </a:t>
            </a:r>
          </a:p>
          <a:p>
            <a:r>
              <a:rPr lang="en-US" sz="2600" dirty="0"/>
              <a:t>If there are 3 classes, then 3 separate logistic regressions are fit, where the probability of each category is predicted over the rest of the categories combined. So for the concentration example, 3 models would be fit: </a:t>
            </a:r>
          </a:p>
          <a:p>
            <a:pPr marL="457200" indent="-457200">
              <a:buFont typeface="Arial" panose="020B0604020202020204" pitchFamily="34" charset="0"/>
              <a:buChar char="•"/>
            </a:pPr>
            <a:r>
              <a:rPr lang="en-US" sz="2600" dirty="0"/>
              <a:t>a first model would be fit to predict CS from (Stat and Others) combined </a:t>
            </a:r>
          </a:p>
          <a:p>
            <a:pPr marL="457200" indent="-457200">
              <a:buFont typeface="Arial" panose="020B0604020202020204" pitchFamily="34" charset="0"/>
              <a:buChar char="•"/>
            </a:pPr>
            <a:r>
              <a:rPr lang="en-US" sz="2600" dirty="0"/>
              <a:t>a second model would be fit to predict Stat from (CS and Others) combined </a:t>
            </a:r>
          </a:p>
          <a:p>
            <a:pPr marL="457200" indent="-457200">
              <a:buFont typeface="Arial" panose="020B0604020202020204" pitchFamily="34" charset="0"/>
              <a:buChar char="•"/>
            </a:pPr>
            <a:r>
              <a:rPr lang="en-US" sz="2600" dirty="0"/>
              <a:t>a third model would be fit to predict Others from (CS and Stat) combined </a:t>
            </a:r>
          </a:p>
          <a:p>
            <a:r>
              <a:rPr lang="en-US" sz="2600" dirty="0"/>
              <a:t>An example to predict play call from the NFL data follows... </a:t>
            </a:r>
            <a:endParaRPr lang="en-US" sz="2600" dirty="0">
              <a:effectLst/>
            </a:endParaRPr>
          </a:p>
        </p:txBody>
      </p:sp>
    </p:spTree>
    <p:extLst>
      <p:ext uri="{BB962C8B-B14F-4D97-AF65-F5344CB8AC3E}">
        <p14:creationId xmlns:p14="http://schemas.microsoft.com/office/powerpoint/2010/main" val="2238820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pic>
        <p:nvPicPr>
          <p:cNvPr id="2049" name="Picture 1" descr="page39image3863584">
            <a:extLst>
              <a:ext uri="{FF2B5EF4-FFF2-40B4-BE49-F238E27FC236}">
                <a16:creationId xmlns:a16="http://schemas.microsoft.com/office/drawing/2014/main" id="{BA9C788B-67AF-0D4C-B163-89E2C61004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3188" y="1628774"/>
            <a:ext cx="6180931" cy="360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231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8"/>
            <a:ext cx="10327008" cy="3908592"/>
          </a:xfrm>
        </p:spPr>
        <p:txBody>
          <a:bodyPr/>
          <a:lstStyle/>
          <a:p>
            <a:r>
              <a:rPr lang="en-US" dirty="0"/>
              <a:t>When there are more than 2 categories in the response variable, then there is no guarantee that </a:t>
            </a:r>
            <a:r>
              <a:rPr lang="en-US" i="1" dirty="0"/>
              <a:t>P</a:t>
            </a:r>
            <a:r>
              <a:rPr lang="en-US" dirty="0"/>
              <a:t>(</a:t>
            </a:r>
            <a:r>
              <a:rPr lang="en-US" i="1" dirty="0"/>
              <a:t>Y</a:t>
            </a:r>
            <a:r>
              <a:rPr lang="en-US" dirty="0"/>
              <a:t> = </a:t>
            </a:r>
            <a:r>
              <a:rPr lang="en-US" i="1" dirty="0"/>
              <a:t>k</a:t>
            </a:r>
            <a:r>
              <a:rPr lang="en-US" dirty="0"/>
              <a:t>) ≥ 0.5 for any one category. So any classifier based on logistic regression will instead have to select the group with the largest estimated probability. </a:t>
            </a:r>
          </a:p>
          <a:p>
            <a:endParaRPr lang="en-US" dirty="0"/>
          </a:p>
          <a:p>
            <a:r>
              <a:rPr lang="en-US" dirty="0"/>
              <a:t>The classification boundaries are then much more difficult to determine. We will not get into the algorithm for drawing these in this class. </a:t>
            </a:r>
          </a:p>
          <a:p>
            <a:endParaRPr lang="en-US" dirty="0"/>
          </a:p>
        </p:txBody>
      </p:sp>
    </p:spTree>
    <p:extLst>
      <p:ext uri="{BB962C8B-B14F-4D97-AF65-F5344CB8AC3E}">
        <p14:creationId xmlns:p14="http://schemas.microsoft.com/office/powerpoint/2010/main" val="2321042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and Misclassification Rates </a:t>
            </a:r>
            <a:endParaRPr lang="en-US" dirty="0">
              <a:effectLst/>
            </a:endParaRPr>
          </a:p>
        </p:txBody>
      </p:sp>
      <p:sp>
        <p:nvSpPr>
          <p:cNvPr id="3" name="TextBox 2">
            <a:extLst>
              <a:ext uri="{FF2B5EF4-FFF2-40B4-BE49-F238E27FC236}">
                <a16:creationId xmlns:a16="http://schemas.microsoft.com/office/drawing/2014/main" id="{38474703-96C3-F343-BDCB-33A59F168F0A}"/>
              </a:ext>
            </a:extLst>
          </p:cNvPr>
          <p:cNvSpPr txBox="1"/>
          <p:nvPr/>
        </p:nvSpPr>
        <p:spPr>
          <a:xfrm>
            <a:off x="5206701" y="3270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51062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defined conditional probability as: </a:t>
            </a:r>
          </a:p>
          <a:p>
            <a:r>
              <a:rPr lang="en-US" dirty="0"/>
              <a:t>P(B|A)= P(B∩A) P (A) </a:t>
            </a:r>
          </a:p>
          <a:p>
            <a:r>
              <a:rPr lang="en-US" dirty="0"/>
              <a:t>And using the fact that P(B ∩ A) = P(A|B)P(B) we get Bayes’ Theorem: </a:t>
            </a:r>
          </a:p>
          <a:p>
            <a:r>
              <a:rPr lang="en-US" dirty="0"/>
              <a:t>P (B|A) = P (A|B)P (B) P (A) </a:t>
            </a:r>
          </a:p>
          <a:p>
            <a:r>
              <a:rPr lang="en-US" dirty="0"/>
              <a:t>Another version of Bayes’ Theorem is found by substituting in the Law of Total Probability (LOTP) into the denominator: </a:t>
            </a:r>
          </a:p>
          <a:p>
            <a:r>
              <a:rPr lang="en-US" dirty="0"/>
              <a:t>P (B|A) = P (A|B)P (B) P(A|B)P(B) + P(A|BC)P(BC) </a:t>
            </a:r>
          </a:p>
          <a:p>
            <a:r>
              <a:rPr lang="en-US" dirty="0"/>
              <a:t>Where have we seen Bayes’ Theorem before? Why do we care? </a:t>
            </a:r>
            <a:endParaRPr lang="en-US" dirty="0">
              <a:effectLst/>
            </a:endParaRPr>
          </a:p>
        </p:txBody>
      </p:sp>
    </p:spTree>
    <p:extLst>
      <p:ext uri="{BB962C8B-B14F-4D97-AF65-F5344CB8AC3E}">
        <p14:creationId xmlns:p14="http://schemas.microsoft.com/office/powerpoint/2010/main" val="2075070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In the diagnostic testing paradigm, one cares about whether the results of a test (like a classification test) matches truth (the true class that observation belongs to). The simplest version of this is trying to detect disease (</a:t>
            </a:r>
            <a:r>
              <a:rPr lang="en-US" i="1" dirty="0"/>
              <a:t>D</a:t>
            </a:r>
            <a:r>
              <a:rPr lang="en-US" dirty="0"/>
              <a:t>+ vs. </a:t>
            </a:r>
            <a:r>
              <a:rPr lang="en-US" i="1" dirty="0"/>
              <a:t>D</a:t>
            </a:r>
            <a:r>
              <a:rPr lang="en-US" dirty="0"/>
              <a:t>−) based on a diagnostic test (</a:t>
            </a:r>
            <a:r>
              <a:rPr lang="en-US" i="1" dirty="0"/>
              <a:t>T</a:t>
            </a:r>
            <a:r>
              <a:rPr lang="en-US" dirty="0"/>
              <a:t>+ vs.</a:t>
            </a:r>
            <a:r>
              <a:rPr lang="en-US" i="1" dirty="0"/>
              <a:t> T</a:t>
            </a:r>
            <a:r>
              <a:rPr lang="en-US" dirty="0"/>
              <a:t>−). </a:t>
            </a:r>
          </a:p>
          <a:p>
            <a:endParaRPr lang="en-US" sz="900" dirty="0"/>
          </a:p>
          <a:p>
            <a:r>
              <a:rPr lang="en-US" dirty="0"/>
              <a:t>Medical examples of this include various screening tests: breast cancer screening through (</a:t>
            </a:r>
            <a:r>
              <a:rPr lang="en-US" dirty="0" err="1"/>
              <a:t>i</a:t>
            </a:r>
            <a:r>
              <a:rPr lang="en-US" dirty="0"/>
              <a:t>) self-examination and (ii) mammography, prostate cancer screening through (iii) PSA tests, and Colo-rectal cancer through (iv) colonoscopies. </a:t>
            </a:r>
          </a:p>
          <a:p>
            <a:endParaRPr lang="en-US" sz="900" dirty="0"/>
          </a:p>
          <a:p>
            <a:r>
              <a:rPr lang="en-US" dirty="0"/>
              <a:t>These tests are a little controversial because of poor predictive probability of the tests. </a:t>
            </a:r>
            <a:endParaRPr lang="en-US" dirty="0">
              <a:effectLst/>
            </a:endParaRPr>
          </a:p>
        </p:txBody>
      </p:sp>
    </p:spTree>
    <p:extLst>
      <p:ext uri="{BB962C8B-B14F-4D97-AF65-F5344CB8AC3E}">
        <p14:creationId xmlns:p14="http://schemas.microsoft.com/office/powerpoint/2010/main" val="3459971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Bayes’ theorem can be rewritten for diagnostic tests: </a:t>
            </a:r>
          </a:p>
          <a:p>
            <a:r>
              <a:rPr lang="en-US" dirty="0"/>
              <a:t>P(D + |T+) = P(T + |D+)P(D+)</a:t>
            </a:r>
            <a:br>
              <a:rPr lang="en-US" dirty="0"/>
            </a:br>
            <a:r>
              <a:rPr lang="en-US" dirty="0"/>
              <a:t>P(T + |D+)P(D+) + P(T + |D−)P(D−) </a:t>
            </a:r>
          </a:p>
          <a:p>
            <a:r>
              <a:rPr lang="en-US" dirty="0"/>
              <a:t>These probability quantities can then be defined as: </a:t>
            </a:r>
          </a:p>
          <a:p>
            <a:pPr marL="457200" indent="-457200">
              <a:buFont typeface="Arial" panose="020B0604020202020204" pitchFamily="34" charset="0"/>
              <a:buChar char="•"/>
            </a:pPr>
            <a:r>
              <a:rPr lang="en-US" i="1" dirty="0"/>
              <a:t>Sensitivity</a:t>
            </a:r>
            <a:r>
              <a:rPr lang="en-US" dirty="0"/>
              <a:t>: P (T + |D+) </a:t>
            </a:r>
          </a:p>
          <a:p>
            <a:pPr marL="457200" indent="-457200">
              <a:buFont typeface="Arial" panose="020B0604020202020204" pitchFamily="34" charset="0"/>
              <a:buChar char="•"/>
            </a:pPr>
            <a:r>
              <a:rPr lang="en-US" i="1" dirty="0"/>
              <a:t>Specificity</a:t>
            </a:r>
            <a:r>
              <a:rPr lang="en-US" dirty="0"/>
              <a:t>: P (T − |D−) </a:t>
            </a:r>
          </a:p>
          <a:p>
            <a:pPr marL="457200" indent="-457200">
              <a:buFont typeface="Arial" panose="020B0604020202020204" pitchFamily="34" charset="0"/>
              <a:buChar char="•"/>
            </a:pPr>
            <a:r>
              <a:rPr lang="en-US" i="1" dirty="0"/>
              <a:t>Prevalence</a:t>
            </a:r>
            <a:r>
              <a:rPr lang="en-US" dirty="0"/>
              <a:t>: P (D+) </a:t>
            </a:r>
          </a:p>
          <a:p>
            <a:pPr marL="457200" indent="-457200">
              <a:buFont typeface="Arial" panose="020B0604020202020204" pitchFamily="34" charset="0"/>
              <a:buChar char="•"/>
            </a:pPr>
            <a:r>
              <a:rPr lang="en-US" i="1" dirty="0"/>
              <a:t>Positive Predictive Value</a:t>
            </a:r>
            <a:r>
              <a:rPr lang="en-US" dirty="0"/>
              <a:t>: P (D + |T +) </a:t>
            </a:r>
          </a:p>
          <a:p>
            <a:pPr marL="457200" indent="-457200">
              <a:buFont typeface="Arial" panose="020B0604020202020204" pitchFamily="34" charset="0"/>
              <a:buChar char="•"/>
            </a:pPr>
            <a:r>
              <a:rPr lang="en-US" i="1" dirty="0"/>
              <a:t>Negative Predictive Value</a:t>
            </a:r>
            <a:r>
              <a:rPr lang="en-US" dirty="0"/>
              <a:t>: P (D − |T −) </a:t>
            </a:r>
          </a:p>
          <a:p>
            <a:r>
              <a:rPr lang="en-US" dirty="0"/>
              <a:t>How do positive and negative predictive values relate? Be careful... </a:t>
            </a:r>
            <a:endParaRPr lang="en-US" dirty="0">
              <a:effectLst/>
            </a:endParaRPr>
          </a:p>
        </p:txBody>
      </p:sp>
    </p:spTree>
    <p:extLst>
      <p:ext uri="{BB962C8B-B14F-4D97-AF65-F5344CB8AC3E}">
        <p14:creationId xmlns:p14="http://schemas.microsoft.com/office/powerpoint/2010/main" val="3236483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mentioned that these tests are a little controversial because of their poor predictive probability. When will these tests have poor positive predictive probability? </a:t>
            </a:r>
          </a:p>
          <a:p>
            <a:endParaRPr lang="en-US" sz="900" dirty="0"/>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endParaRPr lang="en-US" sz="900" dirty="0"/>
          </a:p>
          <a:p>
            <a:r>
              <a:rPr lang="en-US" dirty="0"/>
              <a:t>What is positive predictive probability for this diagnostic test? </a:t>
            </a:r>
            <a:endParaRPr lang="en-US" dirty="0">
              <a:effectLst/>
            </a:endParaRPr>
          </a:p>
        </p:txBody>
      </p:sp>
    </p:spTree>
    <p:extLst>
      <p:ext uri="{BB962C8B-B14F-4D97-AF65-F5344CB8AC3E}">
        <p14:creationId xmlns:p14="http://schemas.microsoft.com/office/powerpoint/2010/main" val="23132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lnSpc>
                <a:spcPct val="150000"/>
              </a:lnSpc>
              <a:buFont typeface="Arial" panose="020B0604020202020204" pitchFamily="34" charset="0"/>
              <a:buChar char="•"/>
            </a:pPr>
            <a:r>
              <a:rPr lang="en-US" dirty="0"/>
              <a:t>Logistic Regression: a Brief Review </a:t>
            </a:r>
          </a:p>
          <a:p>
            <a:pPr marL="457200" indent="-457200">
              <a:lnSpc>
                <a:spcPct val="150000"/>
              </a:lnSpc>
              <a:buFont typeface="Arial" panose="020B0604020202020204" pitchFamily="34" charset="0"/>
              <a:buChar char="•"/>
            </a:pPr>
            <a:r>
              <a:rPr lang="en-US" dirty="0"/>
              <a:t>Classification Boundaries</a:t>
            </a:r>
          </a:p>
          <a:p>
            <a:pPr marL="457200" indent="-457200">
              <a:lnSpc>
                <a:spcPct val="150000"/>
              </a:lnSpc>
              <a:buFont typeface="Arial" panose="020B0604020202020204" pitchFamily="34" charset="0"/>
              <a:buChar char="•"/>
            </a:pPr>
            <a:r>
              <a:rPr lang="en-US" dirty="0"/>
              <a:t>Regularization in Logistic Regression </a:t>
            </a:r>
          </a:p>
          <a:p>
            <a:pPr marL="457200" indent="-457200">
              <a:lnSpc>
                <a:spcPct val="150000"/>
              </a:lnSpc>
              <a:buFont typeface="Arial" panose="020B0604020202020204" pitchFamily="34" charset="0"/>
              <a:buChar char="•"/>
            </a:pPr>
            <a:r>
              <a:rPr lang="en-US" dirty="0"/>
              <a:t>Multinomial Logistic Regression</a:t>
            </a:r>
          </a:p>
          <a:p>
            <a:pPr marL="457200" indent="-457200">
              <a:lnSpc>
                <a:spcPct val="150000"/>
              </a:lnSpc>
              <a:buFont typeface="Arial" panose="020B0604020202020204" pitchFamily="34" charset="0"/>
              <a:buChar char="•"/>
            </a:pPr>
            <a:r>
              <a:rPr lang="en-US" dirty="0"/>
              <a:t>Bayes Theorem and Misclassification Rates </a:t>
            </a:r>
          </a:p>
          <a:p>
            <a:pPr marL="457200" indent="-457200">
              <a:lnSpc>
                <a:spcPct val="150000"/>
              </a:lnSpc>
              <a:buFont typeface="Arial" panose="020B0604020202020204" pitchFamily="34" charset="0"/>
              <a:buChar char="•"/>
            </a:pPr>
            <a:r>
              <a:rPr lang="en-US" dirty="0"/>
              <a:t>ROC Curves </a:t>
            </a:r>
          </a:p>
          <a:p>
            <a:pPr marL="457200" indent="-457200">
              <a:lnSpc>
                <a:spcPct val="150000"/>
              </a:lnSpc>
              <a:spcAft>
                <a:spcPts val="1200"/>
              </a:spcAft>
              <a:buFont typeface="Arial" panose="020B0604020202020204" pitchFamily="34" charset="0"/>
              <a:buChar char="•"/>
            </a:pPr>
            <a:endParaRPr lang="en-US" dirty="0"/>
          </a:p>
          <a:p>
            <a:pPr marL="457200" indent="-45720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598513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As data scientists, why do we care about diagnostic testing from the medical world? (hint: it’s not just because Kevin is a trained biostatistician!) </a:t>
            </a:r>
          </a:p>
          <a:p>
            <a:r>
              <a:rPr lang="en-US" dirty="0"/>
              <a:t>Because classification can be thought of as a diagnostic test. Let Yi = k be the event that observation </a:t>
            </a:r>
            <a:r>
              <a:rPr lang="en-US" dirty="0" err="1"/>
              <a:t>i</a:t>
            </a:r>
            <a:r>
              <a:rPr lang="en-US" dirty="0"/>
              <a:t> truly belongs to </a:t>
            </a:r>
          </a:p>
          <a:p>
            <a:r>
              <a:rPr lang="en-US" dirty="0"/>
              <a:t>category k, and let </a:t>
            </a:r>
            <a:r>
              <a:rPr lang="en-US" dirty="0" err="1"/>
              <a:t>Yˆi</a:t>
            </a:r>
            <a:r>
              <a:rPr lang="en-US" dirty="0"/>
              <a:t> = k be the event that we correctly predict it to be in class k. Then Bayes’ rule states that our </a:t>
            </a:r>
            <a:r>
              <a:rPr lang="en-US" i="1" dirty="0"/>
              <a:t>Positive Predictive Value </a:t>
            </a:r>
            <a:r>
              <a:rPr lang="en-US" dirty="0"/>
              <a:t>for classification is: </a:t>
            </a:r>
          </a:p>
          <a:p>
            <a:r>
              <a:rPr lang="en-US" dirty="0"/>
              <a:t>\</a:t>
            </a:r>
          </a:p>
          <a:p>
            <a:endParaRPr lang="en-US" dirty="0">
              <a:effectLst/>
            </a:endParaRPr>
          </a:p>
          <a:p>
            <a:r>
              <a:rPr lang="en-US" dirty="0"/>
              <a:t>Thus the probability of a predicted outcome truly being in a specific group depends on what? The proportion of observations in that class! </a:t>
            </a:r>
          </a:p>
          <a:p>
            <a:endParaRPr lang="en-US" dirty="0"/>
          </a:p>
          <a:p>
            <a:endParaRPr lang="en-US" dirty="0">
              <a:effectLst/>
            </a:endParaRPr>
          </a:p>
        </p:txBody>
      </p:sp>
      <p:pic>
        <p:nvPicPr>
          <p:cNvPr id="4" name="Picture 3">
            <a:extLst>
              <a:ext uri="{FF2B5EF4-FFF2-40B4-BE49-F238E27FC236}">
                <a16:creationId xmlns:a16="http://schemas.microsoft.com/office/drawing/2014/main" id="{ACFABCBF-D491-CA43-AD0A-3457E269CDD5}"/>
              </a:ext>
            </a:extLst>
          </p:cNvPr>
          <p:cNvPicPr>
            <a:picLocks noChangeAspect="1"/>
          </p:cNvPicPr>
          <p:nvPr/>
        </p:nvPicPr>
        <p:blipFill>
          <a:blip r:embed="rId2"/>
          <a:stretch>
            <a:fillRect/>
          </a:stretch>
        </p:blipFill>
        <p:spPr>
          <a:xfrm>
            <a:off x="833415" y="4689517"/>
            <a:ext cx="10548937" cy="909223"/>
          </a:xfrm>
          <a:prstGeom prst="rect">
            <a:avLst/>
          </a:prstGeom>
        </p:spPr>
      </p:pic>
    </p:spTree>
    <p:extLst>
      <p:ext uri="{BB962C8B-B14F-4D97-AF65-F5344CB8AC3E}">
        <p14:creationId xmlns:p14="http://schemas.microsoft.com/office/powerpoint/2010/main" val="578365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983808"/>
                <a:ext cx="10327008" cy="4911384"/>
              </a:xfrm>
            </p:spPr>
            <p:txBody>
              <a:bodyPr/>
              <a:lstStyle/>
              <a:p>
                <a:r>
                  <a:rPr lang="en-US" dirty="0"/>
                  <a:t>There are 2 major types of error in classification problems based on a binary outcome. They are: </a:t>
                </a:r>
              </a:p>
              <a:p>
                <a:endParaRPr lang="en-US" dirty="0"/>
              </a:p>
              <a:p>
                <a:r>
                  <a:rPr lang="en-US" dirty="0"/>
                  <a:t>  False positives: incorrectly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dirty="0" smtClean="0">
                        <a:latin typeface="Cambria Math" panose="02040503050406030204" pitchFamily="18" charset="0"/>
                      </a:rPr>
                      <m:t>=1</m:t>
                    </m:r>
                  </m:oMath>
                </a14:m>
                <a:r>
                  <a:rPr lang="en-US" dirty="0"/>
                  <a:t> when it truly is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=0</m:t>
                    </m:r>
                  </m:oMath>
                </a14:m>
                <a:r>
                  <a:rPr lang="en-US" dirty="0"/>
                  <a:t>. </a:t>
                </a:r>
              </a:p>
              <a:p>
                <a:r>
                  <a:rPr lang="en-US" dirty="0"/>
                  <a:t>  False negative: incorrectly predicting</a:t>
                </a:r>
                <a14:m>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i="1" dirty="0">
                        <a:latin typeface="Cambria Math" panose="02040503050406030204" pitchFamily="18" charset="0"/>
                      </a:rPr>
                      <m:t>=</m:t>
                    </m:r>
                    <m:r>
                      <a:rPr lang="en-US" b="0" i="1" dirty="0" smtClean="0">
                        <a:latin typeface="Cambria Math" panose="02040503050406030204" pitchFamily="18" charset="0"/>
                      </a:rPr>
                      <m:t>0</m:t>
                    </m:r>
                  </m:oMath>
                </a14:m>
                <a:r>
                  <a:rPr lang="en-US" dirty="0"/>
                  <a:t> when it truly is in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a:t>
                </a:r>
              </a:p>
              <a:p>
                <a:endParaRPr lang="en-US" dirty="0"/>
              </a:p>
              <a:p>
                <a:r>
                  <a:rPr lang="en-US" dirty="0"/>
                  <a:t>The results of a classification algorithm are often summarized in two ways: a confusion table, sometimes called a contingency table, or a 2x2 table (more generally (</a:t>
                </a:r>
                <a:r>
                  <a:rPr lang="en-US" i="1" dirty="0"/>
                  <a:t>k </a:t>
                </a:r>
                <a:r>
                  <a:rPr lang="en-US" dirty="0"/>
                  <a:t>x </a:t>
                </a:r>
                <a:r>
                  <a:rPr lang="en-US" i="1" dirty="0"/>
                  <a:t>k</a:t>
                </a:r>
                <a:r>
                  <a:rPr lang="en-US" dirty="0"/>
                  <a:t>) table) and a receiver operating characteristics (ROC) curve. </a:t>
                </a: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1106" b="-1289"/>
                </a:stretch>
              </a:blipFill>
            </p:spPr>
            <p:txBody>
              <a:bodyPr/>
              <a:lstStyle/>
              <a:p>
                <a:r>
                  <a:rPr lang="en-US">
                    <a:noFill/>
                  </a:rPr>
                  <a:t> </a:t>
                </a:r>
              </a:p>
            </p:txBody>
          </p:sp>
        </mc:Fallback>
      </mc:AlternateContent>
    </p:spTree>
    <p:extLst>
      <p:ext uri="{BB962C8B-B14F-4D97-AF65-F5344CB8AC3E}">
        <p14:creationId xmlns:p14="http://schemas.microsoft.com/office/powerpoint/2010/main" val="550502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table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When a classification algorithm (like logistic regression) is used, the results can be summarize in a </a:t>
            </a:r>
            <a:r>
              <a:rPr lang="en-US" dirty="0" err="1"/>
              <a:t>kxk</a:t>
            </a:r>
            <a:r>
              <a:rPr lang="en-US" dirty="0"/>
              <a:t> table as such: </a:t>
            </a:r>
          </a:p>
          <a:p>
            <a:endParaRPr lang="en-US" dirty="0"/>
          </a:p>
          <a:p>
            <a:endParaRPr lang="en-US" dirty="0"/>
          </a:p>
          <a:p>
            <a:endParaRPr lang="en-US" dirty="0"/>
          </a:p>
          <a:p>
            <a:r>
              <a:rPr lang="en-US" dirty="0"/>
              <a:t>The table above was a classification based on a logistic regression model to predict political party (Dem. vs. Rep.) based on 3 predictors: X1 = whether respondent believes abortion is legal, X1 = income (logged) and X3 = years of education. </a:t>
            </a:r>
          </a:p>
          <a:p>
            <a:r>
              <a:rPr lang="en-US" dirty="0"/>
              <a:t>What are the false positive and false negative rates for this classifier? </a:t>
            </a:r>
            <a:endParaRPr lang="en-US" dirty="0">
              <a:effectLst/>
            </a:endParaRPr>
          </a:p>
        </p:txBody>
      </p:sp>
      <p:pic>
        <p:nvPicPr>
          <p:cNvPr id="4" name="Picture 3">
            <a:extLst>
              <a:ext uri="{FF2B5EF4-FFF2-40B4-BE49-F238E27FC236}">
                <a16:creationId xmlns:a16="http://schemas.microsoft.com/office/drawing/2014/main" id="{2954824F-15A2-C049-96C1-46A94C1B8651}"/>
              </a:ext>
            </a:extLst>
          </p:cNvPr>
          <p:cNvPicPr>
            <a:picLocks noChangeAspect="1"/>
          </p:cNvPicPr>
          <p:nvPr/>
        </p:nvPicPr>
        <p:blipFill>
          <a:blip r:embed="rId2"/>
          <a:stretch>
            <a:fillRect/>
          </a:stretch>
        </p:blipFill>
        <p:spPr>
          <a:xfrm>
            <a:off x="3040064" y="1974464"/>
            <a:ext cx="5646738" cy="1438659"/>
          </a:xfrm>
          <a:prstGeom prst="rect">
            <a:avLst/>
          </a:prstGeom>
        </p:spPr>
      </p:pic>
    </p:spTree>
    <p:extLst>
      <p:ext uri="{BB962C8B-B14F-4D97-AF65-F5344CB8AC3E}">
        <p14:creationId xmlns:p14="http://schemas.microsoft.com/office/powerpoint/2010/main" val="2928155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A classifier’s error rates can be tuned to modify this table. How? </a:t>
            </a:r>
          </a:p>
          <a:p>
            <a:r>
              <a:rPr lang="en-US" dirty="0"/>
              <a:t>The choice of the Bayes’ classifier level will modify the characteristics of this table. </a:t>
            </a:r>
          </a:p>
          <a:p>
            <a:r>
              <a:rPr lang="en-US" dirty="0"/>
              <a:t>If we thought is was more important to predict republicans correctly (lower false positive rate), what could we do for our Bayes’ classifier level? </a:t>
            </a:r>
          </a:p>
          <a:p>
            <a:r>
              <a:rPr lang="en-US" dirty="0"/>
              <a:t>We could classify instead based on: </a:t>
            </a:r>
            <a:endParaRPr lang="en-US" dirty="0">
              <a:effectLst/>
            </a:endParaRPr>
          </a:p>
          <a:p>
            <a:r>
              <a:rPr lang="en-US" dirty="0"/>
              <a:t>			Pˆ(Y =1)&lt;</a:t>
            </a:r>
            <a:r>
              <a:rPr lang="el-GR" dirty="0"/>
              <a:t>π </a:t>
            </a:r>
            <a:endParaRPr lang="en-US" dirty="0"/>
          </a:p>
          <a:p>
            <a:r>
              <a:rPr lang="en-US" dirty="0"/>
              <a:t>and we could choose </a:t>
            </a:r>
            <a:r>
              <a:rPr lang="el-GR" dirty="0"/>
              <a:t>π </a:t>
            </a:r>
            <a:r>
              <a:rPr lang="en-US" dirty="0"/>
              <a:t>to be some level other than 0.5. Let’s see what the table looks like if </a:t>
            </a:r>
            <a:r>
              <a:rPr lang="el-GR" dirty="0"/>
              <a:t>π </a:t>
            </a:r>
            <a:r>
              <a:rPr lang="en-US" dirty="0"/>
              <a:t>were 0.28 or 0.52 instead (why such strange numbers?). </a:t>
            </a:r>
          </a:p>
          <a:p>
            <a:endParaRPr lang="en-US" dirty="0">
              <a:effectLst/>
            </a:endParaRPr>
          </a:p>
          <a:p>
            <a:endParaRPr lang="en-US" dirty="0">
              <a:effectLst/>
            </a:endParaRPr>
          </a:p>
        </p:txBody>
      </p:sp>
    </p:spTree>
    <p:extLst>
      <p:ext uri="{BB962C8B-B14F-4D97-AF65-F5344CB8AC3E}">
        <p14:creationId xmlns:p14="http://schemas.microsoft.com/office/powerpoint/2010/main" val="3450376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Based on </a:t>
            </a:r>
            <a:r>
              <a:rPr lang="el-GR" dirty="0"/>
              <a:t>π = 0.28: </a:t>
            </a:r>
          </a:p>
          <a:p>
            <a:endParaRPr lang="en-US" dirty="0"/>
          </a:p>
          <a:p>
            <a:endParaRPr lang="en-US" dirty="0"/>
          </a:p>
          <a:p>
            <a:r>
              <a:rPr lang="en-US" dirty="0"/>
              <a:t>What has improved? What has worsened? </a:t>
            </a:r>
          </a:p>
          <a:p>
            <a:endParaRPr lang="en-US" dirty="0"/>
          </a:p>
          <a:p>
            <a:endParaRPr lang="en-US" dirty="0"/>
          </a:p>
          <a:p>
            <a:r>
              <a:rPr lang="en-US" dirty="0"/>
              <a:t>Based on </a:t>
            </a:r>
            <a:r>
              <a:rPr lang="el-GR" dirty="0"/>
              <a:t>π = 0.52: </a:t>
            </a:r>
            <a:endParaRPr lang="en-US" dirty="0"/>
          </a:p>
          <a:p>
            <a:endParaRPr lang="en-US" dirty="0">
              <a:effectLst/>
            </a:endParaRPr>
          </a:p>
          <a:p>
            <a:endParaRPr lang="en-US" dirty="0"/>
          </a:p>
          <a:p>
            <a:r>
              <a:rPr lang="en-US" dirty="0"/>
              <a:t>Which should we choose? Why? </a:t>
            </a:r>
          </a:p>
          <a:p>
            <a:endParaRPr lang="el-GR" dirty="0">
              <a:effectLst/>
            </a:endParaRPr>
          </a:p>
        </p:txBody>
      </p:sp>
    </p:spTree>
    <p:extLst>
      <p:ext uri="{BB962C8B-B14F-4D97-AF65-F5344CB8AC3E}">
        <p14:creationId xmlns:p14="http://schemas.microsoft.com/office/powerpoint/2010/main" val="318654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Curves</a:t>
            </a:r>
            <a:endParaRPr lang="en-US" dirty="0">
              <a:effectLst/>
            </a:endParaRPr>
          </a:p>
        </p:txBody>
      </p:sp>
      <p:sp>
        <p:nvSpPr>
          <p:cNvPr id="3" name="TextBox 2">
            <a:extLst>
              <a:ext uri="{FF2B5EF4-FFF2-40B4-BE49-F238E27FC236}">
                <a16:creationId xmlns:a16="http://schemas.microsoft.com/office/drawing/2014/main" id="{38474703-96C3-F343-BDCB-33A59F168F0A}"/>
              </a:ext>
            </a:extLst>
          </p:cNvPr>
          <p:cNvSpPr txBox="1"/>
          <p:nvPr/>
        </p:nvSpPr>
        <p:spPr>
          <a:xfrm>
            <a:off x="5206701" y="3270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54190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Curves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The Radio </a:t>
            </a:r>
            <a:r>
              <a:rPr lang="en-US"/>
              <a:t>Operator Characteristics </a:t>
            </a:r>
            <a:r>
              <a:rPr lang="en-US" dirty="0"/>
              <a:t>(ROC) curve illustrates the trade-off for all possible thresholds chosen for the two types of error (or correct classification). </a:t>
            </a:r>
          </a:p>
          <a:p>
            <a:endParaRPr lang="en-US" dirty="0"/>
          </a:p>
          <a:p>
            <a:r>
              <a:rPr lang="en-US" dirty="0"/>
              <a:t>The vertical axis displays the true positive predictive value and the horizontal axis depicts the true negative predictive value. </a:t>
            </a:r>
          </a:p>
          <a:p>
            <a:endParaRPr lang="en-US" dirty="0"/>
          </a:p>
          <a:p>
            <a:r>
              <a:rPr lang="en-US" dirty="0"/>
              <a:t>What is the shape of an ideal ROC curve? </a:t>
            </a:r>
          </a:p>
          <a:p>
            <a:endParaRPr lang="en-US" dirty="0">
              <a:effectLst/>
            </a:endParaRPr>
          </a:p>
          <a:p>
            <a:r>
              <a:rPr lang="en-US" dirty="0"/>
              <a:t>See next slide for an example. </a:t>
            </a:r>
          </a:p>
          <a:p>
            <a:endParaRPr lang="el-GR" dirty="0">
              <a:effectLst/>
            </a:endParaRPr>
          </a:p>
        </p:txBody>
      </p:sp>
    </p:spTree>
    <p:extLst>
      <p:ext uri="{BB962C8B-B14F-4D97-AF65-F5344CB8AC3E}">
        <p14:creationId xmlns:p14="http://schemas.microsoft.com/office/powerpoint/2010/main" val="3204083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Examples </a:t>
            </a:r>
            <a:endParaRPr lang="en-US" dirty="0">
              <a:effectLst/>
            </a:endParaRPr>
          </a:p>
        </p:txBody>
      </p:sp>
      <p:pic>
        <p:nvPicPr>
          <p:cNvPr id="4097" name="Picture 1" descr="page60image8112096">
            <a:extLst>
              <a:ext uri="{FF2B5EF4-FFF2-40B4-BE49-F238E27FC236}">
                <a16:creationId xmlns:a16="http://schemas.microsoft.com/office/drawing/2014/main" id="{950B2570-8BFD-6C45-98F4-C7BAB43A70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6268" y="814387"/>
            <a:ext cx="6268855" cy="5888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798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for measuring classifier </a:t>
            </a:r>
            <a:r>
              <a:rPr lang="en-US" dirty="0" err="1"/>
              <a:t>preformance</a:t>
            </a:r>
            <a:r>
              <a:rPr lang="en-US" dirty="0"/>
              <a:t>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The overall performance of a classifier, calculated over all possible thresholds, is given by the area under the ROC curve (’AUC’). </a:t>
            </a:r>
          </a:p>
          <a:p>
            <a:r>
              <a:rPr lang="en-US" dirty="0"/>
              <a:t>An ideal ROC curve will hug the top left corner, so the larger the AUC the better the classifier. </a:t>
            </a:r>
          </a:p>
          <a:p>
            <a:r>
              <a:rPr lang="en-US" dirty="0"/>
              <a:t>What is the worst case scenario for AUC? What is the best case? What is AUC if we independently just flip a coin to perform classification? </a:t>
            </a:r>
          </a:p>
          <a:p>
            <a:r>
              <a:rPr lang="en-US" dirty="0"/>
              <a:t>This AUC then can be use to compare various approaches to classification: Logistic regression, LDA (to come), </a:t>
            </a:r>
            <a:r>
              <a:rPr lang="en-US" dirty="0" err="1"/>
              <a:t>kNN</a:t>
            </a:r>
            <a:r>
              <a:rPr lang="en-US"/>
              <a:t>, etc... </a:t>
            </a:r>
            <a:endParaRPr lang="en-US">
              <a:effectLst/>
            </a:endParaRPr>
          </a:p>
        </p:txBody>
      </p:sp>
    </p:spTree>
    <p:extLst>
      <p:ext uri="{BB962C8B-B14F-4D97-AF65-F5344CB8AC3E}">
        <p14:creationId xmlns:p14="http://schemas.microsoft.com/office/powerpoint/2010/main" val="996865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
        <p:nvSpPr>
          <p:cNvPr id="3" name="Content Placeholder 2"/>
          <p:cNvSpPr>
            <a:spLocks noGrp="1"/>
          </p:cNvSpPr>
          <p:nvPr>
            <p:ph idx="1"/>
          </p:nvPr>
        </p:nvSpPr>
        <p:spPr>
          <a:xfrm>
            <a:off x="847270" y="983807"/>
            <a:ext cx="10327008" cy="5319861"/>
          </a:xfrm>
        </p:spPr>
        <p:txBody>
          <a:bodyPr/>
          <a:lstStyle/>
          <a:p>
            <a:r>
              <a:rPr lang="en-US" sz="2600" dirty="0"/>
              <a:t>Earlier we saw the general form of </a:t>
            </a:r>
            <a:r>
              <a:rPr lang="en-US" sz="2600" i="1" dirty="0"/>
              <a:t>simple </a:t>
            </a:r>
            <a:r>
              <a:rPr lang="en-US" sz="2600" dirty="0"/>
              <a:t>logistic regression, meaning when there is just one predictor used in the model. What was the model statement (in terms of linear predictors)? </a:t>
            </a:r>
          </a:p>
          <a:p>
            <a:endParaRPr lang="en-US" sz="2600" dirty="0"/>
          </a:p>
          <a:p>
            <a:endParaRPr lang="en-US" sz="2600" dirty="0"/>
          </a:p>
          <a:p>
            <a:r>
              <a:rPr lang="en-US" sz="2600" dirty="0"/>
              <a:t>Multiple logistic regression is a generalization to multiple predictors. More specifically we can define a multiple logistic regression model to predict P (Y = 1) as such: </a:t>
            </a:r>
          </a:p>
          <a:p>
            <a:endParaRPr lang="en-US" sz="2600" dirty="0"/>
          </a:p>
          <a:p>
            <a:r>
              <a:rPr lang="en-US" sz="2600" dirty="0"/>
              <a:t>where there are p predictors: X = (X1, X2, ..., </a:t>
            </a:r>
            <a:r>
              <a:rPr lang="en-US" sz="2600" dirty="0" err="1"/>
              <a:t>Xp</a:t>
            </a:r>
            <a:r>
              <a:rPr lang="en-US" sz="2600" dirty="0"/>
              <a:t>).</a:t>
            </a:r>
            <a:br>
              <a:rPr lang="en-US" sz="2600" dirty="0"/>
            </a:br>
            <a:r>
              <a:rPr lang="en-US" sz="2600" dirty="0"/>
              <a:t>Note: statisticians are often lazy and use the notation log to mean ln (the text does this). We will write log10 if this is what we mean. </a:t>
            </a:r>
            <a:endParaRPr lang="en-US" sz="2600" dirty="0">
              <a:effectLst/>
            </a:endParaRPr>
          </a:p>
        </p:txBody>
      </p:sp>
    </p:spTree>
    <p:extLst>
      <p:ext uri="{BB962C8B-B14F-4D97-AF65-F5344CB8AC3E}">
        <p14:creationId xmlns:p14="http://schemas.microsoft.com/office/powerpoint/2010/main" val="1269812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
        <p:nvSpPr>
          <p:cNvPr id="3" name="Content Placeholder 2"/>
          <p:cNvSpPr>
            <a:spLocks noGrp="1"/>
          </p:cNvSpPr>
          <p:nvPr>
            <p:ph idx="1"/>
          </p:nvPr>
        </p:nvSpPr>
        <p:spPr>
          <a:xfrm>
            <a:off x="847270" y="983807"/>
            <a:ext cx="10327008" cy="5319861"/>
          </a:xfrm>
        </p:spPr>
        <p:txBody>
          <a:bodyPr/>
          <a:lstStyle/>
          <a:p>
            <a:r>
              <a:rPr lang="en-US" sz="2600" dirty="0"/>
              <a:t>Earlier we saw the general form of </a:t>
            </a:r>
            <a:r>
              <a:rPr lang="en-US" sz="2600" i="1" dirty="0"/>
              <a:t>simple </a:t>
            </a:r>
            <a:r>
              <a:rPr lang="en-US" sz="2600" dirty="0"/>
              <a:t>logistic regression, meaning when there is just one predictor used in the model. What was the model statement (in terms of linear predictors)? </a:t>
            </a:r>
          </a:p>
          <a:p>
            <a:endParaRPr lang="en-US" sz="2600" dirty="0"/>
          </a:p>
          <a:p>
            <a:endParaRPr lang="en-US" sz="2600" dirty="0"/>
          </a:p>
          <a:p>
            <a:r>
              <a:rPr lang="en-US" sz="2600" dirty="0"/>
              <a:t>Multiple logistic regression is a generalization to multiple predictors. More specifically we can define a multiple logistic regression model to predict P (Y = 1) as such: </a:t>
            </a:r>
          </a:p>
          <a:p>
            <a:endParaRPr lang="en-US" sz="2600" dirty="0"/>
          </a:p>
          <a:p>
            <a:r>
              <a:rPr lang="en-US" sz="2600" dirty="0"/>
              <a:t>where there are p predictors: X = (X1, X2, ..., </a:t>
            </a:r>
            <a:r>
              <a:rPr lang="en-US" sz="2600" dirty="0" err="1"/>
              <a:t>Xp</a:t>
            </a:r>
            <a:r>
              <a:rPr lang="en-US" sz="2600" dirty="0"/>
              <a:t>).</a:t>
            </a:r>
            <a:br>
              <a:rPr lang="en-US" sz="2600" dirty="0"/>
            </a:br>
            <a:r>
              <a:rPr lang="en-US" sz="2600" dirty="0"/>
              <a:t>Note: statisticians are often lazy and use the notation log to mean ln (the text does this). We will write log10 if this is what we mean. </a:t>
            </a:r>
            <a:endParaRPr lang="en-US" sz="2600" dirty="0">
              <a:effectLst/>
            </a:endParaRPr>
          </a:p>
        </p:txBody>
      </p:sp>
    </p:spTree>
    <p:extLst>
      <p:ext uri="{BB962C8B-B14F-4D97-AF65-F5344CB8AC3E}">
        <p14:creationId xmlns:p14="http://schemas.microsoft.com/office/powerpoint/2010/main" val="207668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p:spTree>
    <p:extLst>
      <p:ext uri="{BB962C8B-B14F-4D97-AF65-F5344CB8AC3E}">
        <p14:creationId xmlns:p14="http://schemas.microsoft.com/office/powerpoint/2010/main" val="267080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When dealing with ‘well-separated’ data, logistic regression can work well in performing classification.</a:t>
                </a:r>
              </a:p>
              <a:p>
                <a:pPr>
                  <a:spcAft>
                    <a:spcPts val="1800"/>
                  </a:spcAft>
                </a:pPr>
                <a:r>
                  <a:rPr lang="en-US" sz="2400" dirty="0"/>
                  <a:t>We saw a 2-D plot last time which had two predictors,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2</m:t>
                        </m:r>
                      </m:sub>
                    </m:sSub>
                  </m:oMath>
                </a14:m>
                <a:r>
                  <a:rPr lang="en-US" sz="2400" dirty="0"/>
                  <a:t> and depicted the classes as different colors. A similar one is shown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6051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72" y="4185633"/>
            <a:ext cx="4247601" cy="2540218"/>
          </a:xfrm>
          <a:prstGeom prst="rect">
            <a:avLst/>
          </a:prstGeom>
        </p:spPr>
      </p:pic>
    </p:spTree>
    <p:extLst>
      <p:ext uri="{BB962C8B-B14F-4D97-AF65-F5344CB8AC3E}">
        <p14:creationId xmlns:p14="http://schemas.microsoft.com/office/powerpoint/2010/main" val="416459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85" y="983807"/>
            <a:ext cx="5262307" cy="5310323"/>
          </a:xfrm>
        </p:spPr>
      </p:pic>
    </p:spTree>
    <p:extLst>
      <p:ext uri="{BB962C8B-B14F-4D97-AF65-F5344CB8AC3E}">
        <p14:creationId xmlns:p14="http://schemas.microsoft.com/office/powerpoint/2010/main" val="122854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logistic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5850"/>
                </a:stretch>
              </a:blipFill>
            </p:spPr>
            <p:txBody>
              <a:bodyPr/>
              <a:lstStyle/>
              <a:p>
                <a:r>
                  <a:rPr lang="en-US">
                    <a:noFill/>
                  </a:rPr>
                  <a:t> </a:t>
                </a:r>
              </a:p>
            </p:txBody>
          </p:sp>
        </mc:Fallback>
      </mc:AlternateContent>
    </p:spTree>
    <p:extLst>
      <p:ext uri="{BB962C8B-B14F-4D97-AF65-F5344CB8AC3E}">
        <p14:creationId xmlns:p14="http://schemas.microsoft.com/office/powerpoint/2010/main" val="95778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6451</TotalTime>
  <Words>2202</Words>
  <Application>Microsoft Macintosh PowerPoint</Application>
  <PresentationFormat>Widescreen</PresentationFormat>
  <Paragraphs>201</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Cambria Math</vt:lpstr>
      <vt:lpstr>Karla</vt:lpstr>
      <vt:lpstr>GEC_template</vt:lpstr>
      <vt:lpstr>Lecture 11: Logistic Regression Extensions  and Evaluating Classification </vt:lpstr>
      <vt:lpstr>Announcements</vt:lpstr>
      <vt:lpstr>Lecture Outline</vt:lpstr>
      <vt:lpstr>Multiple Logistic Regression</vt:lpstr>
      <vt:lpstr>Multiple Logistic Regression</vt:lpstr>
      <vt:lpstr>Classification Boundaries</vt:lpstr>
      <vt:lpstr>Classification boundaries</vt:lpstr>
      <vt:lpstr>2D Classification in Logistic Regression: an Example</vt:lpstr>
      <vt:lpstr>2D Classification in Logistic Regression: an Example</vt:lpstr>
      <vt:lpstr>2D Classification in Logistic Regression: an Example</vt:lpstr>
      <vt:lpstr>Regularization in Logistic Regression</vt:lpstr>
      <vt:lpstr>Review: Regularization in Linear Regression</vt:lpstr>
      <vt:lpstr>Review: Regularization in Linear Regression</vt:lpstr>
      <vt:lpstr>Loss function in Logistic Regression</vt:lpstr>
      <vt:lpstr>Regularization in Logistic Regression</vt:lpstr>
      <vt:lpstr>Regularization in Logistic Regression: an Example </vt:lpstr>
      <vt:lpstr>Regularization in Logistic Regression: tuning λ</vt:lpstr>
      <vt:lpstr>Multinomial Logistic Regression </vt:lpstr>
      <vt:lpstr>Logistic Regression for predicting more than 2 Classes </vt:lpstr>
      <vt:lpstr>Multinomial Logistic Regression </vt:lpstr>
      <vt:lpstr>Multinomial Logistic Regression (cont.) </vt:lpstr>
      <vt:lpstr>One vs. Rest (ovr) Logistic Regression </vt:lpstr>
      <vt:lpstr>OVR Logistic Regression in Python </vt:lpstr>
      <vt:lpstr>Classification for more than 2 Categories </vt:lpstr>
      <vt:lpstr>Bayes Theorem and Misclassification Rates </vt:lpstr>
      <vt:lpstr>Bayes’ Theorem </vt:lpstr>
      <vt:lpstr>Diagnostic Testing </vt:lpstr>
      <vt:lpstr>Diagnostic Testing (cont.) </vt:lpstr>
      <vt:lpstr>Diagnostic Testing </vt:lpstr>
      <vt:lpstr>Why do we care?</vt:lpstr>
      <vt:lpstr>Error in Classification</vt:lpstr>
      <vt:lpstr>Confusion table </vt:lpstr>
      <vt:lpstr>Bayes’ Classifier Choice </vt:lpstr>
      <vt:lpstr>Other Confusion tables </vt:lpstr>
      <vt:lpstr>ROC Curves</vt:lpstr>
      <vt:lpstr>ROC Curves </vt:lpstr>
      <vt:lpstr>ROC Curve Examples </vt:lpstr>
      <vt:lpstr>ROC Curve for measuring classifier preformance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154</cp:revision>
  <cp:lastPrinted>2018-10-03T17:20:11Z</cp:lastPrinted>
  <dcterms:created xsi:type="dcterms:W3CDTF">2018-07-11T02:31:23Z</dcterms:created>
  <dcterms:modified xsi:type="dcterms:W3CDTF">2018-10-16T17:46:45Z</dcterms:modified>
</cp:coreProperties>
</file>